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itchFamily="34" charset="0"/>
      <p:regular r:id="rId12"/>
      <p:bold r:id="rId13"/>
      <p:italic r:id="rId14"/>
      <p:boldItalic r:id="rId15"/>
    </p:embeddedFont>
    <p:embeddedFont>
      <p:font typeface="Arial Bold" pitchFamily="34" charset="0"/>
      <p:bold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4" d="100"/>
          <a:sy n="44" d="100"/>
        </p:scale>
        <p:origin x="-79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06.02.2024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874078" y="1638300"/>
            <a:ext cx="14539844" cy="4466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79"/>
              </a:lnSpc>
            </a:pPr>
            <a:r>
              <a:rPr lang="en-US" sz="5733" dirty="0">
                <a:solidFill>
                  <a:srgbClr val="FFFFFF"/>
                </a:solidFill>
                <a:latin typeface="Arial Bold"/>
              </a:rPr>
              <a:t> EFFECTIVITY OF DYNAMIC E LEARNING PLATFORM: REVIEWER GENERATOR FOR GRADE 9 STUDENTS IN JUAN </a:t>
            </a:r>
          </a:p>
          <a:p>
            <a:pPr algn="ctr">
              <a:lnSpc>
                <a:spcPts val="6879"/>
              </a:lnSpc>
            </a:pPr>
            <a:r>
              <a:rPr lang="en-US" sz="5733" dirty="0">
                <a:solidFill>
                  <a:srgbClr val="FFFFFF"/>
                </a:solidFill>
                <a:latin typeface="Arial Bold"/>
              </a:rPr>
              <a:t>BASANGAN NATIONAL </a:t>
            </a:r>
          </a:p>
          <a:p>
            <a:pPr algn="ctr">
              <a:lnSpc>
                <a:spcPts val="6879"/>
              </a:lnSpc>
            </a:pPr>
            <a:r>
              <a:rPr lang="en-US" sz="5733" dirty="0">
                <a:solidFill>
                  <a:srgbClr val="FFFFFF"/>
                </a:solidFill>
                <a:latin typeface="Arial Bold"/>
              </a:rPr>
              <a:t>HIGH SCHOOL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881" y="6156552"/>
            <a:ext cx="3424237" cy="3424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188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526387" y="4170436"/>
            <a:ext cx="11235226" cy="1838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sz="12000" b="1" spc="22" dirty="0">
                <a:solidFill>
                  <a:srgbClr val="FFFFFF"/>
                </a:solidFill>
                <a:latin typeface="Archivo Black Bold"/>
              </a:rPr>
              <a:t>CHAPTER 1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530054" y="2281377"/>
            <a:ext cx="14119168" cy="7381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439"/>
              </a:lnSpc>
            </a:pPr>
            <a:r>
              <a:rPr lang="en-US" sz="3699" dirty="0">
                <a:solidFill>
                  <a:srgbClr val="FFFFFF"/>
                </a:solidFill>
                <a:latin typeface="Arial Bold"/>
              </a:rPr>
              <a:t>     In today's rapidly evolving educational landscape, assessments serve as fundamental pillars of learning. Whether students are preparing for exams or sharing knowledge with peers, the ability to </a:t>
            </a:r>
            <a:r>
              <a:rPr lang="en-US" sz="3699" u="sng" dirty="0">
                <a:solidFill>
                  <a:srgbClr val="FFFFFF"/>
                </a:solidFill>
                <a:latin typeface="Arial Bold"/>
              </a:rPr>
              <a:t>create well-structured review materials</a:t>
            </a:r>
            <a:r>
              <a:rPr lang="en-US" sz="3699" dirty="0">
                <a:solidFill>
                  <a:srgbClr val="FFFFFF"/>
                </a:solidFill>
                <a:latin typeface="Arial Bold"/>
              </a:rPr>
              <a:t> and </a:t>
            </a:r>
            <a:r>
              <a:rPr lang="en-US" sz="3699" u="sng" dirty="0">
                <a:solidFill>
                  <a:srgbClr val="FFFFFF"/>
                </a:solidFill>
                <a:latin typeface="Arial Bold"/>
              </a:rPr>
              <a:t>conduct effective </a:t>
            </a:r>
            <a:r>
              <a:rPr lang="en-US" sz="3699" u="sng" dirty="0" smtClean="0">
                <a:solidFill>
                  <a:srgbClr val="FFFFFF"/>
                </a:solidFill>
                <a:latin typeface="Arial Bold"/>
              </a:rPr>
              <a:t>reviews</a:t>
            </a:r>
            <a:r>
              <a:rPr lang="en-US" sz="3699" dirty="0" smtClean="0">
                <a:solidFill>
                  <a:srgbClr val="FFFFFF"/>
                </a:solidFill>
                <a:latin typeface="Arial Bold"/>
              </a:rPr>
              <a:t> is </a:t>
            </a:r>
            <a:r>
              <a:rPr lang="en-US" sz="3699" dirty="0">
                <a:solidFill>
                  <a:srgbClr val="FFFFFF"/>
                </a:solidFill>
                <a:latin typeface="Arial Bold"/>
              </a:rPr>
              <a:t>essential for academic success. However, many students encounter challenges in producing comprehensive and useful review materials. </a:t>
            </a:r>
            <a:r>
              <a:rPr lang="en-US" sz="3699" u="sng" dirty="0">
                <a:solidFill>
                  <a:srgbClr val="FFFFFF"/>
                </a:solidFill>
                <a:latin typeface="Arial Bold"/>
              </a:rPr>
              <a:t>This research offers practical, step-by-step instructions and valuable insights to empower students to acquire and conduct impactful </a:t>
            </a:r>
            <a:r>
              <a:rPr lang="en-US" sz="3699" u="sng" dirty="0" smtClean="0">
                <a:solidFill>
                  <a:srgbClr val="FFFFFF"/>
                </a:solidFill>
                <a:latin typeface="Arial Bold"/>
              </a:rPr>
              <a:t>reviews.</a:t>
            </a:r>
            <a:r>
              <a:rPr lang="en-US" sz="3699" dirty="0" smtClean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3699" dirty="0">
                <a:solidFill>
                  <a:srgbClr val="FFFFFF"/>
                </a:solidFill>
                <a:latin typeface="Arial Bold"/>
              </a:rPr>
              <a:t>By mastering the purpose of reviewing and navigating various methods, students can deepen their understanding of subjects and contribute positively to the learning community, enhancing their academic journey.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908051" y="1206173"/>
            <a:ext cx="10312872" cy="11028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640"/>
              </a:lnSpc>
            </a:pPr>
            <a:r>
              <a:rPr lang="en-US" sz="7200" b="1" spc="13" dirty="0">
                <a:solidFill>
                  <a:srgbClr val="FFFFFF"/>
                </a:solidFill>
                <a:latin typeface="Archivo Black Bold"/>
              </a:rPr>
              <a:t>INTRODUCTION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76819" y="1206173"/>
            <a:ext cx="14129498" cy="927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6400" b="1" spc="11" dirty="0">
                <a:solidFill>
                  <a:srgbClr val="FFFFFF"/>
                </a:solidFill>
                <a:latin typeface="Archivo Black Bold"/>
              </a:rPr>
              <a:t>STATEMENT OF THE PROBLEM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76819" y="2271852"/>
            <a:ext cx="14129498" cy="68961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920"/>
              </a:lnSpc>
            </a:pPr>
            <a:r>
              <a:rPr lang="en-US" sz="4100" dirty="0">
                <a:solidFill>
                  <a:srgbClr val="FFFFFF"/>
                </a:solidFill>
                <a:latin typeface="Arial Bold"/>
              </a:rPr>
              <a:t>     The focus of this study is to </a:t>
            </a:r>
            <a:r>
              <a:rPr lang="en-US" sz="4100" u="sng" dirty="0">
                <a:solidFill>
                  <a:srgbClr val="FFFFFF"/>
                </a:solidFill>
                <a:latin typeface="Arial Bold"/>
              </a:rPr>
              <a:t>implement a website for students to provide them with a reviewer</a:t>
            </a:r>
            <a:r>
              <a:rPr lang="en-US" sz="4100" dirty="0">
                <a:solidFill>
                  <a:srgbClr val="FFFFFF"/>
                </a:solidFill>
                <a:latin typeface="Arial Bold"/>
              </a:rPr>
              <a:t> for selected subjects where they have difficulty reviewing. </a:t>
            </a:r>
          </a:p>
          <a:p>
            <a:pPr algn="just">
              <a:lnSpc>
                <a:spcPts val="4920"/>
              </a:lnSpc>
            </a:pPr>
            <a:endParaRPr lang="en-US" sz="4100" dirty="0">
              <a:solidFill>
                <a:srgbClr val="FFFFFF"/>
              </a:solidFill>
              <a:latin typeface="Arial Bold"/>
            </a:endParaRPr>
          </a:p>
          <a:p>
            <a:pPr algn="just">
              <a:lnSpc>
                <a:spcPts val="4920"/>
              </a:lnSpc>
            </a:pPr>
            <a:r>
              <a:rPr lang="en-US" sz="4100" dirty="0">
                <a:solidFill>
                  <a:srgbClr val="FFFFFF"/>
                </a:solidFill>
                <a:latin typeface="Arial Bold"/>
              </a:rPr>
              <a:t> • </a:t>
            </a:r>
            <a:r>
              <a:rPr lang="en-US" sz="4100" b="1" u="sng" dirty="0">
                <a:solidFill>
                  <a:srgbClr val="FFFFFF"/>
                </a:solidFill>
                <a:latin typeface="Arial Bold"/>
              </a:rPr>
              <a:t>To analyze</a:t>
            </a:r>
            <a:r>
              <a:rPr lang="en-US" sz="4100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4100" b="1" dirty="0">
                <a:solidFill>
                  <a:srgbClr val="FFFFFF"/>
                </a:solidFill>
                <a:latin typeface="Arial Bold"/>
              </a:rPr>
              <a:t>if this website will be effective and helpful in terms of making a reviewer.</a:t>
            </a:r>
            <a:r>
              <a:rPr lang="en-US" sz="4100" dirty="0">
                <a:solidFill>
                  <a:srgbClr val="FFFFFF"/>
                </a:solidFill>
                <a:latin typeface="Arial Bold"/>
              </a:rPr>
              <a:t> </a:t>
            </a:r>
          </a:p>
          <a:p>
            <a:pPr algn="just">
              <a:lnSpc>
                <a:spcPts val="4920"/>
              </a:lnSpc>
            </a:pPr>
            <a:r>
              <a:rPr lang="en-US" sz="4100" dirty="0">
                <a:solidFill>
                  <a:srgbClr val="FFFFFF"/>
                </a:solidFill>
                <a:latin typeface="Arial Bold"/>
              </a:rPr>
              <a:t> • </a:t>
            </a:r>
            <a:r>
              <a:rPr lang="en-US" sz="4100" u="sng" dirty="0">
                <a:solidFill>
                  <a:srgbClr val="FFFFFF"/>
                </a:solidFill>
                <a:latin typeface="Arial Bold"/>
              </a:rPr>
              <a:t>To determine</a:t>
            </a:r>
            <a:r>
              <a:rPr lang="en-US" sz="4100" dirty="0">
                <a:solidFill>
                  <a:srgbClr val="FFFFFF"/>
                </a:solidFill>
                <a:latin typeface="Arial Bold"/>
              </a:rPr>
              <a:t> if the students will experience no hindrance and burdens in making a reviewer with the use website. </a:t>
            </a:r>
          </a:p>
          <a:p>
            <a:pPr algn="just">
              <a:lnSpc>
                <a:spcPts val="4920"/>
              </a:lnSpc>
            </a:pPr>
            <a:r>
              <a:rPr lang="en-US" sz="4100" dirty="0">
                <a:solidFill>
                  <a:srgbClr val="FFFFFF"/>
                </a:solidFill>
                <a:latin typeface="Arial Bold"/>
              </a:rPr>
              <a:t> • </a:t>
            </a:r>
            <a:r>
              <a:rPr lang="en-US" sz="4100" u="sng" dirty="0">
                <a:solidFill>
                  <a:srgbClr val="FFFFFF"/>
                </a:solidFill>
                <a:latin typeface="Arial Bold"/>
              </a:rPr>
              <a:t>To identify</a:t>
            </a:r>
            <a:r>
              <a:rPr lang="en-US" sz="4100" dirty="0">
                <a:solidFill>
                  <a:srgbClr val="FFFFFF"/>
                </a:solidFill>
                <a:latin typeface="Arial Bold"/>
              </a:rPr>
              <a:t> how can this website secure the reviewers of students.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76819" y="1206173"/>
            <a:ext cx="14129498" cy="927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6400" b="1" spc="11" dirty="0">
                <a:solidFill>
                  <a:srgbClr val="FFFFFF"/>
                </a:solidFill>
                <a:latin typeface="Archivo Black Bold"/>
              </a:rPr>
              <a:t>RESEARCH HYPOTHESIS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76819" y="2271852"/>
            <a:ext cx="14129498" cy="7210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5159"/>
              </a:lnSpc>
            </a:pPr>
            <a:r>
              <a:rPr lang="en-US" sz="4299">
                <a:solidFill>
                  <a:srgbClr val="FFFFFF"/>
                </a:solidFill>
                <a:latin typeface="Arial Bold"/>
              </a:rPr>
              <a:t>     Problem 1 and 2 are alternative hypothesis. Problem 3, hypothesis will be tested and observed for further information.</a:t>
            </a:r>
          </a:p>
          <a:p>
            <a:pPr algn="just">
              <a:lnSpc>
                <a:spcPts val="5159"/>
              </a:lnSpc>
            </a:pPr>
            <a:endParaRPr lang="en-US" sz="4299">
              <a:solidFill>
                <a:srgbClr val="FFFFFF"/>
              </a:solidFill>
              <a:latin typeface="Arial Bold"/>
            </a:endParaRPr>
          </a:p>
          <a:p>
            <a:pPr algn="just">
              <a:lnSpc>
                <a:spcPts val="5159"/>
              </a:lnSpc>
            </a:pPr>
            <a:r>
              <a:rPr lang="en-US" sz="4299">
                <a:solidFill>
                  <a:srgbClr val="FFFFFF"/>
                </a:solidFill>
                <a:latin typeface="Arial Bold"/>
              </a:rPr>
              <a:t> H': There is a significant relationship between the distribution of reviewers on a website and students.</a:t>
            </a:r>
          </a:p>
          <a:p>
            <a:pPr algn="just">
              <a:lnSpc>
                <a:spcPts val="5159"/>
              </a:lnSpc>
            </a:pPr>
            <a:r>
              <a:rPr lang="en-US" sz="4299">
                <a:solidFill>
                  <a:srgbClr val="FFFFFF"/>
                </a:solidFill>
                <a:latin typeface="Arial Bold"/>
              </a:rPr>
              <a:t>   H2: There is a significant relationship between the students and the website; students will be no hindrance and difficulties in finding a reviewer.</a:t>
            </a:r>
          </a:p>
          <a:p>
            <a:pPr algn="just">
              <a:lnSpc>
                <a:spcPts val="5159"/>
              </a:lnSpc>
            </a:pPr>
            <a:r>
              <a:rPr lang="en-US" sz="4299">
                <a:solidFill>
                  <a:srgbClr val="FFFFFF"/>
                </a:solidFill>
                <a:latin typeface="Arial Bold"/>
              </a:rPr>
              <a:t>H³: There is no significant relationship between website security of the data of students.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76819" y="1206173"/>
            <a:ext cx="14129498" cy="927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6400" b="1" spc="11" dirty="0">
                <a:solidFill>
                  <a:srgbClr val="FFFFFF"/>
                </a:solidFill>
                <a:latin typeface="Archivo Black Bold"/>
              </a:rPr>
              <a:t>SCOPE AND DELIMITATION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76819" y="2791552"/>
            <a:ext cx="14129498" cy="55054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120"/>
              </a:lnSpc>
            </a:pPr>
            <a:r>
              <a:rPr lang="en-US" sz="5100" dirty="0">
                <a:solidFill>
                  <a:srgbClr val="FFFFFF"/>
                </a:solidFill>
                <a:latin typeface="Arial Bold"/>
              </a:rPr>
              <a:t>     This website was created for </a:t>
            </a:r>
            <a:r>
              <a:rPr lang="en-US" sz="5100" i="1" dirty="0">
                <a:solidFill>
                  <a:srgbClr val="FFFFFF"/>
                </a:solidFill>
                <a:latin typeface="Arial Bold"/>
              </a:rPr>
              <a:t>Grade 9 students</a:t>
            </a:r>
            <a:r>
              <a:rPr lang="en-US" sz="5100" dirty="0">
                <a:solidFill>
                  <a:srgbClr val="FFFFFF"/>
                </a:solidFill>
                <a:latin typeface="Arial Bold"/>
              </a:rPr>
              <a:t> at Juan </a:t>
            </a:r>
            <a:r>
              <a:rPr lang="en-US" sz="5100" dirty="0" err="1">
                <a:solidFill>
                  <a:srgbClr val="FFFFFF"/>
                </a:solidFill>
                <a:latin typeface="Arial Bold"/>
              </a:rPr>
              <a:t>Basangan</a:t>
            </a:r>
            <a:r>
              <a:rPr lang="en-US" sz="5100" dirty="0">
                <a:solidFill>
                  <a:srgbClr val="FFFFFF"/>
                </a:solidFill>
                <a:latin typeface="Arial Bold"/>
              </a:rPr>
              <a:t> National High School, focusing the content to subjects such as </a:t>
            </a:r>
            <a:r>
              <a:rPr lang="en-US" sz="5100" u="sng" dirty="0">
                <a:solidFill>
                  <a:srgbClr val="FFFFFF"/>
                </a:solidFill>
                <a:latin typeface="Arial Bold"/>
              </a:rPr>
              <a:t>MAPEH, Science, English, and </a:t>
            </a:r>
            <a:r>
              <a:rPr lang="en-US" sz="5100" u="sng" dirty="0" err="1">
                <a:solidFill>
                  <a:srgbClr val="FFFFFF"/>
                </a:solidFill>
                <a:latin typeface="Arial Bold"/>
              </a:rPr>
              <a:t>Araling</a:t>
            </a:r>
            <a:r>
              <a:rPr lang="en-US" sz="5100" u="sng" dirty="0">
                <a:solidFill>
                  <a:srgbClr val="FFFFFF"/>
                </a:solidFill>
                <a:latin typeface="Arial Bold"/>
              </a:rPr>
              <a:t> </a:t>
            </a:r>
            <a:r>
              <a:rPr lang="en-US" sz="5100" u="sng" dirty="0" err="1">
                <a:solidFill>
                  <a:srgbClr val="FFFFFF"/>
                </a:solidFill>
                <a:latin typeface="Arial Bold"/>
              </a:rPr>
              <a:t>Panlipunan</a:t>
            </a:r>
            <a:r>
              <a:rPr lang="en-US" sz="5100" dirty="0">
                <a:solidFill>
                  <a:srgbClr val="FFFFFF"/>
                </a:solidFill>
                <a:latin typeface="Arial Bold"/>
              </a:rPr>
              <a:t>, while excluding individuals from others' different grade levels or educational institutions.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76819" y="1206173"/>
            <a:ext cx="14129498" cy="927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6400" b="1" spc="11" dirty="0">
                <a:solidFill>
                  <a:srgbClr val="FFFFFF"/>
                </a:solidFill>
                <a:latin typeface="Archivo Black Bold"/>
              </a:rPr>
              <a:t>SIGNIFICANCE OF THE STUDY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76819" y="2338527"/>
            <a:ext cx="14129498" cy="7001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4000" b="1" spc="3" dirty="0">
                <a:solidFill>
                  <a:srgbClr val="FFFFFF"/>
                </a:solidFill>
                <a:latin typeface="Archivo Black Bold"/>
              </a:rPr>
              <a:t>     The purpose of this study is to </a:t>
            </a:r>
            <a:r>
              <a:rPr lang="en-US" sz="4000" b="1" u="sng" spc="3" dirty="0">
                <a:solidFill>
                  <a:srgbClr val="FFFFFF"/>
                </a:solidFill>
                <a:latin typeface="Archivo Black Bold"/>
              </a:rPr>
              <a:t>make the distribution of getting of reviewers for all students become more easier and fast</a:t>
            </a:r>
            <a:r>
              <a:rPr lang="en-US" sz="4000" b="1" spc="3" dirty="0">
                <a:solidFill>
                  <a:srgbClr val="FFFFFF"/>
                </a:solidFill>
                <a:latin typeface="Archivo Black Bold"/>
              </a:rPr>
              <a:t>, for the students to lessen their burdens in terms of making reviewers. The Study is relevant to the following recipients:</a:t>
            </a:r>
          </a:p>
          <a:p>
            <a:pPr algn="just">
              <a:lnSpc>
                <a:spcPts val="4200"/>
              </a:lnSpc>
            </a:pPr>
            <a:endParaRPr lang="en-US" sz="4000" b="1" spc="3" dirty="0">
              <a:solidFill>
                <a:srgbClr val="FFFFFF"/>
              </a:solidFill>
              <a:latin typeface="Archivo Black Bold"/>
            </a:endParaRPr>
          </a:p>
          <a:p>
            <a:pPr algn="just">
              <a:lnSpc>
                <a:spcPts val="4200"/>
              </a:lnSpc>
            </a:pPr>
            <a:r>
              <a:rPr lang="en-US" sz="4000" b="1" spc="3" dirty="0">
                <a:solidFill>
                  <a:srgbClr val="FFFFFF"/>
                </a:solidFill>
                <a:latin typeface="Archivo Black Bold"/>
              </a:rPr>
              <a:t> • Students - the students will benefit from this because through this website they will no longer have to summarize the lessons</a:t>
            </a:r>
          </a:p>
          <a:p>
            <a:pPr algn="just">
              <a:lnSpc>
                <a:spcPts val="4200"/>
              </a:lnSpc>
            </a:pPr>
            <a:r>
              <a:rPr lang="en-US" sz="4000" b="1" spc="6" dirty="0">
                <a:solidFill>
                  <a:srgbClr val="FFFFFF"/>
                </a:solidFill>
                <a:latin typeface="Archivo Black Bold"/>
              </a:rPr>
              <a:t> • Future </a:t>
            </a:r>
            <a:r>
              <a:rPr lang="en-US" sz="4000" b="1" spc="6" dirty="0" smtClean="0">
                <a:solidFill>
                  <a:srgbClr val="FFFFFF"/>
                </a:solidFill>
                <a:latin typeface="Archivo Black Bold"/>
              </a:rPr>
              <a:t>Researchers </a:t>
            </a:r>
            <a:r>
              <a:rPr lang="en-US" sz="4000" b="1" spc="6" dirty="0">
                <a:solidFill>
                  <a:srgbClr val="FFFFFF"/>
                </a:solidFill>
                <a:latin typeface="Archivo Black Bold"/>
              </a:rPr>
              <a:t>- this study benefit the future researchers because they could gain more knowledge and information about what could be possible solution if students will have burdens in terms of making reviewers.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476819" y="1206173"/>
            <a:ext cx="14129498" cy="9274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680"/>
              </a:lnSpc>
            </a:pPr>
            <a:r>
              <a:rPr lang="en-US" sz="6400" b="1" spc="11" dirty="0">
                <a:solidFill>
                  <a:srgbClr val="FFFFFF"/>
                </a:solidFill>
                <a:latin typeface="Archivo Black Bold"/>
              </a:rPr>
              <a:t>DEFINITION OF TERMS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476819" y="2879935"/>
            <a:ext cx="7064749" cy="6076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6500" dirty="0">
                <a:solidFill>
                  <a:srgbClr val="FFFFFF"/>
                </a:solidFill>
                <a:latin typeface="Arial Bold"/>
              </a:rPr>
              <a:t>• </a:t>
            </a:r>
            <a:r>
              <a:rPr lang="en-US" sz="6500" dirty="0" smtClean="0">
                <a:solidFill>
                  <a:srgbClr val="FFFFFF"/>
                </a:solidFill>
                <a:latin typeface="Arial Bold"/>
              </a:rPr>
              <a:t>Alleviate                 </a:t>
            </a:r>
            <a:endParaRPr lang="en-US" sz="6500" dirty="0">
              <a:solidFill>
                <a:srgbClr val="FFFFFF"/>
              </a:solidFill>
              <a:latin typeface="Arial Bold"/>
            </a:endParaRPr>
          </a:p>
          <a:p>
            <a:pPr>
              <a:lnSpc>
                <a:spcPts val="7800"/>
              </a:lnSpc>
            </a:pPr>
            <a:r>
              <a:rPr lang="en-US" sz="6500" dirty="0">
                <a:solidFill>
                  <a:srgbClr val="FFFFFF"/>
                </a:solidFill>
                <a:latin typeface="Arial Bold"/>
              </a:rPr>
              <a:t>• Streamline </a:t>
            </a:r>
          </a:p>
          <a:p>
            <a:pPr>
              <a:lnSpc>
                <a:spcPts val="7800"/>
              </a:lnSpc>
            </a:pPr>
            <a:r>
              <a:rPr lang="en-US" sz="6500" dirty="0">
                <a:solidFill>
                  <a:srgbClr val="FFFFFF"/>
                </a:solidFill>
                <a:latin typeface="Arial Bold"/>
              </a:rPr>
              <a:t>• Engaging </a:t>
            </a:r>
          </a:p>
          <a:p>
            <a:pPr>
              <a:lnSpc>
                <a:spcPts val="7800"/>
              </a:lnSpc>
            </a:pPr>
            <a:r>
              <a:rPr lang="en-US" sz="6500" dirty="0">
                <a:solidFill>
                  <a:srgbClr val="FFFFFF"/>
                </a:solidFill>
                <a:latin typeface="Arial Bold"/>
              </a:rPr>
              <a:t>• Impactful </a:t>
            </a:r>
          </a:p>
          <a:p>
            <a:pPr>
              <a:lnSpc>
                <a:spcPts val="7800"/>
              </a:lnSpc>
            </a:pPr>
            <a:r>
              <a:rPr lang="en-US" sz="6500" dirty="0">
                <a:solidFill>
                  <a:srgbClr val="FFFFFF"/>
                </a:solidFill>
                <a:latin typeface="Arial Bold"/>
              </a:rPr>
              <a:t>• Comprehension</a:t>
            </a:r>
          </a:p>
          <a:p>
            <a:pPr>
              <a:lnSpc>
                <a:spcPts val="7800"/>
              </a:lnSpc>
            </a:pPr>
            <a:endParaRPr lang="en-US" sz="6500" dirty="0">
              <a:solidFill>
                <a:srgbClr val="FFFFFF"/>
              </a:solidFill>
              <a:latin typeface="Arial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194551" y="2879935"/>
            <a:ext cx="7064749" cy="5086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800"/>
              </a:lnSpc>
            </a:pPr>
            <a:r>
              <a:rPr lang="en-US" sz="6500" dirty="0">
                <a:solidFill>
                  <a:srgbClr val="FFFFFF"/>
                </a:solidFill>
                <a:latin typeface="Arial Bold"/>
              </a:rPr>
              <a:t>• Revolutionize</a:t>
            </a:r>
          </a:p>
          <a:p>
            <a:pPr>
              <a:lnSpc>
                <a:spcPts val="7800"/>
              </a:lnSpc>
            </a:pPr>
            <a:r>
              <a:rPr lang="en-US" sz="6500" dirty="0">
                <a:solidFill>
                  <a:srgbClr val="FFFFFF"/>
                </a:solidFill>
                <a:latin typeface="Arial Bold"/>
              </a:rPr>
              <a:t>• Cultivates</a:t>
            </a:r>
          </a:p>
          <a:p>
            <a:pPr>
              <a:lnSpc>
                <a:spcPts val="7800"/>
              </a:lnSpc>
            </a:pPr>
            <a:r>
              <a:rPr lang="en-US" sz="6500" dirty="0">
                <a:solidFill>
                  <a:srgbClr val="FFFFFF"/>
                </a:solidFill>
                <a:latin typeface="Arial Bold"/>
              </a:rPr>
              <a:t>• Convenient</a:t>
            </a:r>
          </a:p>
          <a:p>
            <a:pPr>
              <a:lnSpc>
                <a:spcPts val="7800"/>
              </a:lnSpc>
            </a:pPr>
            <a:r>
              <a:rPr lang="en-US" sz="6500" dirty="0">
                <a:solidFill>
                  <a:srgbClr val="FFFFFF"/>
                </a:solidFill>
                <a:latin typeface="Arial Bold"/>
              </a:rPr>
              <a:t>• Efficiency </a:t>
            </a:r>
          </a:p>
          <a:p>
            <a:pPr>
              <a:lnSpc>
                <a:spcPts val="7800"/>
              </a:lnSpc>
            </a:pPr>
            <a:r>
              <a:rPr lang="en-US" sz="6500" dirty="0">
                <a:solidFill>
                  <a:srgbClr val="FFFFFF"/>
                </a:solidFill>
                <a:latin typeface="Arial Bold"/>
              </a:rPr>
              <a:t>• Productivity 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079251" y="1376276"/>
            <a:ext cx="14129498" cy="10594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759"/>
              </a:lnSpc>
            </a:pPr>
            <a:r>
              <a:rPr lang="en-US" sz="7299" b="1" spc="13" dirty="0">
                <a:solidFill>
                  <a:srgbClr val="FFFFFF"/>
                </a:solidFill>
                <a:latin typeface="Archivo Black Bold"/>
              </a:rPr>
              <a:t>GROUP 4: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3153863" y="2627746"/>
            <a:ext cx="11980274" cy="624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sz="6699">
                <a:solidFill>
                  <a:srgbClr val="FFFFFF"/>
                </a:solidFill>
                <a:latin typeface="Arial Bold"/>
              </a:rPr>
              <a:t>Acebo, Kriz Jazzle I.</a:t>
            </a:r>
          </a:p>
          <a:p>
            <a:pPr algn="ctr">
              <a:lnSpc>
                <a:spcPts val="8039"/>
              </a:lnSpc>
            </a:pPr>
            <a:r>
              <a:rPr lang="en-US" sz="6699">
                <a:solidFill>
                  <a:srgbClr val="FFFFFF"/>
                </a:solidFill>
                <a:latin typeface="Arial Bold"/>
              </a:rPr>
              <a:t>Angeles, Jane Crystal R.</a:t>
            </a:r>
          </a:p>
          <a:p>
            <a:pPr algn="ctr">
              <a:lnSpc>
                <a:spcPts val="8039"/>
              </a:lnSpc>
            </a:pPr>
            <a:r>
              <a:rPr lang="en-US" sz="6699">
                <a:solidFill>
                  <a:srgbClr val="FFFFFF"/>
                </a:solidFill>
                <a:latin typeface="Arial Bold"/>
              </a:rPr>
              <a:t>Balondo, Weemart I</a:t>
            </a:r>
          </a:p>
          <a:p>
            <a:pPr algn="ctr">
              <a:lnSpc>
                <a:spcPts val="8039"/>
              </a:lnSpc>
            </a:pPr>
            <a:r>
              <a:rPr lang="en-US" sz="6699">
                <a:solidFill>
                  <a:srgbClr val="FFFFFF"/>
                </a:solidFill>
                <a:latin typeface="Arial Bold"/>
              </a:rPr>
              <a:t>Dizon, Jheremiah P.</a:t>
            </a:r>
          </a:p>
          <a:p>
            <a:pPr algn="ctr">
              <a:lnSpc>
                <a:spcPts val="8039"/>
              </a:lnSpc>
            </a:pPr>
            <a:r>
              <a:rPr lang="en-US" sz="6699">
                <a:solidFill>
                  <a:srgbClr val="FFFFFF"/>
                </a:solidFill>
                <a:latin typeface="Arial Bold"/>
              </a:rPr>
              <a:t>Gabriel, Ann Savina Nicole </a:t>
            </a:r>
          </a:p>
          <a:p>
            <a:pPr algn="ctr">
              <a:lnSpc>
                <a:spcPts val="8039"/>
              </a:lnSpc>
            </a:pPr>
            <a:r>
              <a:rPr lang="en-US" sz="6699">
                <a:solidFill>
                  <a:srgbClr val="FFFFFF"/>
                </a:solidFill>
                <a:latin typeface="Arial Bold"/>
              </a:rPr>
              <a:t>Ison, Louis Inver I.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540</Words>
  <Application>Microsoft Office PowerPoint</Application>
  <PresentationFormat>Custom</PresentationFormat>
  <Paragraphs>61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Arial Bold</vt:lpstr>
      <vt:lpstr>Archivo Black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CHAPTER-1.pptx</dc:title>
  <dc:creator>Weemart Balondo</dc:creator>
  <cp:lastModifiedBy>Acer</cp:lastModifiedBy>
  <cp:revision>5</cp:revision>
  <dcterms:created xsi:type="dcterms:W3CDTF">2006-08-16T00:00:00Z</dcterms:created>
  <dcterms:modified xsi:type="dcterms:W3CDTF">2024-02-06T03:15:12Z</dcterms:modified>
  <dc:identifier>DAF7uZGHZWw</dc:identifier>
</cp:coreProperties>
</file>

<file path=docProps/thumbnail.jpeg>
</file>